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6" r:id="rId5"/>
    <p:sldId id="289" r:id="rId6"/>
    <p:sldId id="290" r:id="rId7"/>
    <p:sldId id="291" r:id="rId8"/>
    <p:sldId id="292" r:id="rId9"/>
    <p:sldId id="293" r:id="rId10"/>
    <p:sldId id="269" r:id="rId11"/>
    <p:sldId id="267" r:id="rId12"/>
    <p:sldId id="285" r:id="rId13"/>
    <p:sldId id="284" r:id="rId14"/>
    <p:sldId id="286" r:id="rId15"/>
    <p:sldId id="288" r:id="rId16"/>
    <p:sldId id="287" r:id="rId17"/>
    <p:sldId id="278" r:id="rId18"/>
  </p:sldIdLst>
  <p:sldSz cx="18288000" cy="10287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mbria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48" userDrawn="1">
          <p15:clr>
            <a:srgbClr val="A4A3A4"/>
          </p15:clr>
        </p15:guide>
        <p15:guide id="2" pos="56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5A90"/>
    <a:srgbClr val="006699"/>
    <a:srgbClr val="E8EE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6408" autoAdjust="0"/>
  </p:normalViewPr>
  <p:slideViewPr>
    <p:cSldViewPr>
      <p:cViewPr>
        <p:scale>
          <a:sx n="54" d="100"/>
          <a:sy n="54" d="100"/>
        </p:scale>
        <p:origin x="-1674" y="-858"/>
      </p:cViewPr>
      <p:guideLst>
        <p:guide orient="horz" pos="3048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B3934-01C6-4281-9EDA-AB637224E695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AB5AF-E082-469E-9C92-6F79048A4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317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5AF-E082-469E-9C92-6F79048A45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77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5AF-E082-469E-9C92-6F79048A452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61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hyperlink" Target="http://instagram.com/ruc_kazan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kazanruc" TargetMode="External"/><Relationship Id="rId5" Type="http://schemas.openxmlformats.org/officeDocument/2006/relationships/hyperlink" Target="http://facebook.com/kazan.ruc" TargetMode="Externa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505" r="505" b="10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0" y="8877300"/>
            <a:ext cx="18288000" cy="1600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214360" y="9410700"/>
            <a:ext cx="17468586" cy="522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4400" b="1" spc="84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Bold" panose="020B0604020202020204" charset="0"/>
                <a:ea typeface="Blogger Bold" panose="020B0604020202020204" charset="0"/>
              </a:rPr>
              <a:t>kazan.ruc.su</a:t>
            </a:r>
            <a:r>
              <a:rPr lang="ru-RU" sz="4400" b="1" spc="84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Bold" panose="020B0604020202020204" charset="0"/>
                <a:ea typeface="Blogger Bold" panose="020B0604020202020204" charset="0"/>
              </a:rPr>
              <a:t> </a:t>
            </a:r>
            <a:r>
              <a:rPr lang="en-US" sz="4000" b="1" spc="84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Bold" panose="020B0604020202020204" charset="0"/>
                <a:ea typeface="Blogger Bold" panose="020B0604020202020204" charset="0"/>
              </a:rPr>
              <a:t>			</a:t>
            </a:r>
            <a:r>
              <a:rPr lang="ru-RU" sz="4000" b="1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Bold" panose="020B0604020202020204" charset="0"/>
                <a:ea typeface="Blogger Bold" panose="020B0604020202020204" charset="0"/>
              </a:rPr>
              <a:t>+</a:t>
            </a:r>
            <a:r>
              <a:rPr lang="ru-RU" sz="4000" b="1" dirty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Bold" panose="020B0604020202020204" charset="0"/>
                <a:ea typeface="Blogger Bold" panose="020B0604020202020204" charset="0"/>
              </a:rPr>
              <a:t>7 (987) </a:t>
            </a:r>
            <a:r>
              <a:rPr lang="ru-RU" sz="4000" b="1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Bold" panose="020B0604020202020204" charset="0"/>
                <a:ea typeface="Blogger Bold" panose="020B0604020202020204" charset="0"/>
              </a:rPr>
              <a:t>297-92-97</a:t>
            </a:r>
            <a:r>
              <a:rPr lang="en-US" sz="4000" b="1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Bold" panose="020B0604020202020204" charset="0"/>
                <a:ea typeface="Blogger Bold" panose="020B0604020202020204" charset="0"/>
              </a:rPr>
              <a:t> 				kazan@ruc.su</a:t>
            </a:r>
            <a:endParaRPr lang="en-US" sz="4000" b="1" spc="84" dirty="0">
              <a:solidFill>
                <a:srgbClr val="275A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ogger Bold" panose="020B0604020202020204" charset="0"/>
              <a:ea typeface="Blogger Bold" panose="020B060402020202020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9859" y="2476500"/>
            <a:ext cx="4497424" cy="38902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8960" y="244931"/>
            <a:ext cx="2784869" cy="11874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715000" y="2564383"/>
            <a:ext cx="12761876" cy="4010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10000" spc="410" dirty="0">
                <a:solidFill>
                  <a:srgbClr val="F3F7FA"/>
                </a:solidFill>
                <a:latin typeface="Blogger Bold"/>
              </a:rPr>
              <a:t>КАЗАНСКИЙ КООПЕРАТИВНЫЙ</a:t>
            </a:r>
          </a:p>
          <a:p>
            <a:pPr>
              <a:lnSpc>
                <a:spcPts val="10200"/>
              </a:lnSpc>
            </a:pPr>
            <a:r>
              <a:rPr lang="en-US" sz="9999" spc="409" dirty="0">
                <a:solidFill>
                  <a:srgbClr val="F3F7FA"/>
                </a:solidFill>
                <a:latin typeface="Blogger Bold"/>
              </a:rPr>
              <a:t>ИНСТИТУТ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99485" y="4300090"/>
            <a:ext cx="337817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6600" spc="320" dirty="0" smtClean="0">
                <a:solidFill>
                  <a:srgbClr val="275A90"/>
                </a:solidFill>
                <a:latin typeface="Cooper Hewitt Bold"/>
              </a:rPr>
              <a:t>2020</a:t>
            </a:r>
            <a:endParaRPr lang="en-US" sz="6600" spc="320" dirty="0">
              <a:solidFill>
                <a:srgbClr val="275A90"/>
              </a:solidFill>
              <a:latin typeface="Cooper Hewitt Bold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0" y="299590"/>
            <a:ext cx="2704573" cy="27045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A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соседними углами 5"/>
          <p:cNvSpPr/>
          <p:nvPr/>
        </p:nvSpPr>
        <p:spPr>
          <a:xfrm rot="16200000">
            <a:off x="10180216" y="-2430273"/>
            <a:ext cx="4495581" cy="1090987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188960" y="1714500"/>
            <a:ext cx="645371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Сроки проведения приема документов, необходимых для поступления на обучение по программам бакалавриата/специалитета </a:t>
            </a:r>
            <a:br>
              <a:rPr lang="ru-RU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2020/2021 учебный </a:t>
            </a:r>
            <a:r>
              <a:rPr lang="ru-RU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год:</a:t>
            </a:r>
            <a:endParaRPr lang="ru-RU" altLang="ru-RU" sz="24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8961" y="244932"/>
            <a:ext cx="2554240" cy="1089118"/>
          </a:xfrm>
          <a:prstGeom prst="rect">
            <a:avLst/>
          </a:prstGeom>
        </p:spPr>
      </p:pic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06466805"/>
              </p:ext>
            </p:extLst>
          </p:nvPr>
        </p:nvGraphicFramePr>
        <p:xfrm>
          <a:off x="7524990" y="1091422"/>
          <a:ext cx="10205551" cy="386647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709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227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64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64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10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  <a:r>
                        <a:rPr lang="ru-RU" sz="2800" b="1" i="0" u="none" strike="noStrike" baseline="0" dirty="0" smtClean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и завершение приёма </a:t>
                      </a:r>
                      <a:endParaRPr lang="ru-RU" sz="2800" b="1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очная </a:t>
                      </a: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заочная</a:t>
                      </a: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0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i="0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Начало приема документов, необходимых для поступления</a:t>
                      </a:r>
                      <a:endParaRPr lang="ru-RU" sz="2800" b="0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i="0" u="none" strike="noStrike" dirty="0" smtClean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01.06.2020</a:t>
                      </a:r>
                      <a:endParaRPr lang="ru-RU" sz="2800" b="0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i="0" u="none" strike="noStrike" dirty="0" smtClean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01.06.2020</a:t>
                      </a:r>
                      <a:endParaRPr lang="ru-RU" sz="2800" b="0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3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i="0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Завершение приема </a:t>
                      </a:r>
                      <a:r>
                        <a:rPr lang="ru-RU" sz="2800" i="0" u="none" strike="noStrike" dirty="0" smtClean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документов</a:t>
                      </a:r>
                      <a:endParaRPr lang="ru-RU" sz="2800" b="0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i="0" u="none" strike="noStrike" dirty="0" smtClean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19.08.2020</a:t>
                      </a:r>
                      <a:endParaRPr lang="ru-RU" sz="2800" b="0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i="0" u="none" strike="noStrike" dirty="0" smtClean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02.12.2020</a:t>
                      </a:r>
                      <a:endParaRPr lang="ru-RU" sz="2800" b="0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4"/>
          <p:cNvSpPr txBox="1"/>
          <p:nvPr/>
        </p:nvSpPr>
        <p:spPr>
          <a:xfrm>
            <a:off x="396267" y="7318055"/>
            <a:ext cx="645371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Перечень документов необходимых для поступления:</a:t>
            </a: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 rot="16200000">
            <a:off x="10518225" y="2473874"/>
            <a:ext cx="3809999" cy="10673249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8600" y="5448300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altLang="ru-RU" sz="3200" dirty="0" smtClean="0">
              <a:solidFill>
                <a:srgbClr val="275A9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3200" dirty="0" smtClean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3200" dirty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Паспорт или копия </a:t>
            </a:r>
            <a:r>
              <a:rPr lang="ru-RU" altLang="ru-RU" sz="3200" dirty="0" smtClean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паспорта;</a:t>
            </a:r>
            <a:endParaRPr lang="ru-RU" altLang="ru-RU" sz="3200" dirty="0">
              <a:solidFill>
                <a:srgbClr val="275A9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  <a:defRPr/>
            </a:pPr>
            <a:r>
              <a:rPr lang="ru-RU" altLang="ru-RU" sz="3200" dirty="0" smtClean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altLang="ru-RU" sz="3200" dirty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или копия документа об </a:t>
            </a:r>
            <a:r>
              <a:rPr lang="ru-RU" altLang="ru-RU" sz="3200" dirty="0" smtClean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образовании</a:t>
            </a:r>
          </a:p>
          <a:p>
            <a:pPr marL="457200" indent="-457200" algn="ctr">
              <a:buFontTx/>
              <a:buChar char="-"/>
              <a:defRPr/>
            </a:pPr>
            <a:endParaRPr lang="ru-RU" altLang="ru-RU" sz="3200" dirty="0">
              <a:solidFill>
                <a:srgbClr val="275A9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3200" dirty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3200" u="sng" dirty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дополнительно</a:t>
            </a:r>
          </a:p>
          <a:p>
            <a:pPr algn="ctr">
              <a:defRPr/>
            </a:pPr>
            <a:r>
              <a:rPr lang="ru-RU" altLang="ru-RU" sz="3200" dirty="0" smtClean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3200" dirty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ИНН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altLang="ru-RU" sz="3200" dirty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СНИЛС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533397" y="2019293"/>
            <a:ext cx="17221199" cy="7848606"/>
          </a:xfrm>
          <a:prstGeom prst="round2SameRect">
            <a:avLst/>
          </a:prstGeom>
          <a:solidFill>
            <a:srgbClr val="275A90"/>
          </a:solidFill>
          <a:ln>
            <a:solidFill>
              <a:srgbClr val="275A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/>
          <p:cNvSpPr/>
          <p:nvPr/>
        </p:nvSpPr>
        <p:spPr>
          <a:xfrm>
            <a:off x="0" y="1"/>
            <a:ext cx="18288000" cy="2019300"/>
          </a:xfrm>
          <a:prstGeom prst="rect">
            <a:avLst/>
          </a:prstGeom>
          <a:solidFill>
            <a:srgbClr val="275A9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397" y="225407"/>
            <a:ext cx="2784869" cy="118745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3148256"/>
              </p:ext>
            </p:extLst>
          </p:nvPr>
        </p:nvGraphicFramePr>
        <p:xfrm>
          <a:off x="990598" y="2019295"/>
          <a:ext cx="16306800" cy="6934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5369">
                  <a:extLst>
                    <a:ext uri="{9D8B030D-6E8A-4147-A177-3AD203B41FA5}">
                      <a16:colId xmlns="" xmlns:a16="http://schemas.microsoft.com/office/drawing/2014/main" val="148079529"/>
                    </a:ext>
                  </a:extLst>
                </a:gridCol>
                <a:gridCol w="6346433">
                  <a:extLst>
                    <a:ext uri="{9D8B030D-6E8A-4147-A177-3AD203B41FA5}">
                      <a16:colId xmlns="" xmlns:a16="http://schemas.microsoft.com/office/drawing/2014/main" val="1886000787"/>
                    </a:ext>
                  </a:extLst>
                </a:gridCol>
                <a:gridCol w="5714998">
                  <a:extLst>
                    <a:ext uri="{9D8B030D-6E8A-4147-A177-3AD203B41FA5}">
                      <a16:colId xmlns="" xmlns:a16="http://schemas.microsoft.com/office/drawing/2014/main" val="836040985"/>
                    </a:ext>
                  </a:extLst>
                </a:gridCol>
              </a:tblGrid>
              <a:tr h="169713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anose="02040503050406030204" pitchFamily="18" charset="0"/>
                        </a:rPr>
                        <a:t>УРОВЕНЬ</a:t>
                      </a:r>
                      <a:r>
                        <a:rPr lang="ru-RU" sz="2800" baseline="0" dirty="0" smtClean="0">
                          <a:latin typeface="Cambria" panose="02040503050406030204" pitchFamily="18" charset="0"/>
                        </a:rPr>
                        <a:t> ОБРАЗОВАНИЯ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6" marR="67986" marT="33984" marB="339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anose="02040503050406030204" pitchFamily="18" charset="0"/>
                        </a:rPr>
                        <a:t>СРОКИ ОБУЧЕНИЯ 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6" marR="67986" marT="33984" marB="339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anose="02040503050406030204" pitchFamily="18" charset="0"/>
                        </a:rPr>
                        <a:t>СТОИМОСТЬ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6" marR="67986" marT="33984" marB="33984" anchor="ctr"/>
                </a:tc>
                <a:extLst>
                  <a:ext uri="{0D108BD9-81ED-4DB2-BD59-A6C34878D82A}">
                    <a16:rowId xmlns="" xmlns:a16="http://schemas.microsoft.com/office/drawing/2014/main" val="24699211"/>
                  </a:ext>
                </a:extLst>
              </a:tr>
              <a:tr h="523707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anose="02040503050406030204" pitchFamily="18" charset="0"/>
                        </a:rPr>
                        <a:t>Бакалавриат, специалитет</a:t>
                      </a:r>
                      <a:r>
                        <a:rPr lang="ru-RU" sz="2800" b="1" baseline="0" dirty="0" smtClean="0"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latin typeface="Cambria" panose="02040503050406030204" pitchFamily="18" charset="0"/>
                        </a:rPr>
                        <a:t>(с применением дистанционных образовательных технологий)</a:t>
                      </a:r>
                      <a:endParaRPr lang="ru-RU" sz="2800" b="1" i="1" dirty="0" smtClean="0">
                        <a:solidFill>
                          <a:srgbClr val="34007D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6" marR="67986" marT="33984" marB="33984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Cambria" panose="02040503050406030204" pitchFamily="18" charset="0"/>
                        </a:rPr>
                        <a:t>БАКАЛАВРИАТ: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Cambria" panose="02040503050406030204" pitchFamily="18" charset="0"/>
                        </a:rPr>
                        <a:t>заочная форма –после колледжа – 3,5 года.</a:t>
                      </a:r>
                    </a:p>
                    <a:p>
                      <a:pPr algn="ctr"/>
                      <a:endParaRPr lang="ru-RU" sz="2800" b="1" dirty="0" smtClean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Cambria" panose="02040503050406030204" pitchFamily="18" charset="0"/>
                        </a:rPr>
                        <a:t>СПЕЦИАЛИТЕТ: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Cambria" panose="02040503050406030204" pitchFamily="18" charset="0"/>
                        </a:rPr>
                        <a:t>заочная форма – 5,5 лет. </a:t>
                      </a:r>
                      <a:endParaRPr lang="ru-RU" sz="2800" i="0" dirty="0" smtClean="0">
                        <a:solidFill>
                          <a:srgbClr val="34007D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6" marR="67986" marT="33984" marB="339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anose="02040503050406030204" pitchFamily="18" charset="0"/>
                        </a:rPr>
                        <a:t>38 000 рублей в год,</a:t>
                      </a:r>
                    </a:p>
                    <a:p>
                      <a:pPr algn="ctr"/>
                      <a:r>
                        <a:rPr lang="ru-RU" sz="2800" i="1" dirty="0" smtClean="0">
                          <a:latin typeface="Cambria" panose="02040503050406030204" pitchFamily="18" charset="0"/>
                        </a:rPr>
                        <a:t>для выпускников образовательных организаций Центросоюза РФ предоставляется гибкая система скидок до 30%.</a:t>
                      </a:r>
                    </a:p>
                    <a:p>
                      <a:pPr algn="ctr"/>
                      <a:endParaRPr lang="ru-RU" sz="2800" b="1" i="0" dirty="0" smtClean="0">
                        <a:solidFill>
                          <a:srgbClr val="34007D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6" marR="67986" marT="33984" marB="33984" anchor="ctr"/>
                </a:tc>
                <a:extLst>
                  <a:ext uri="{0D108BD9-81ED-4DB2-BD59-A6C34878D82A}">
                    <a16:rowId xmlns="" xmlns:a16="http://schemas.microsoft.com/office/drawing/2014/main" val="7934982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 rot="10800000" flipV="1">
            <a:off x="696686" y="1001486"/>
            <a:ext cx="16687800" cy="8485414"/>
          </a:xfrm>
          <a:prstGeom prst="round2SameRect">
            <a:avLst>
              <a:gd name="adj1" fmla="val 4655"/>
              <a:gd name="adj2" fmla="val 46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45820" y="3390900"/>
            <a:ext cx="15849600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Заключите </a:t>
            </a:r>
            <a:r>
              <a:rPr lang="ru-RU" sz="4000" dirty="0">
                <a:solidFill>
                  <a:srgbClr val="006699"/>
                </a:solidFill>
                <a:latin typeface="Cambria" panose="02040503050406030204" pitchFamily="18" charset="0"/>
              </a:rPr>
              <a:t>сегодня </a:t>
            </a:r>
            <a:r>
              <a:rPr lang="ru-RU" sz="4000" b="1" dirty="0">
                <a:solidFill>
                  <a:srgbClr val="006699"/>
                </a:solidFill>
                <a:latin typeface="Cambria" panose="02040503050406030204" pitchFamily="18" charset="0"/>
              </a:rPr>
              <a:t>ПРЕДВАРИТЕЛЬНЫЙ ДОГОВОР </a:t>
            </a:r>
            <a:r>
              <a:rPr lang="ru-RU" sz="4000" dirty="0">
                <a:solidFill>
                  <a:srgbClr val="006699"/>
                </a:solidFill>
                <a:latin typeface="Cambria" panose="02040503050406030204" pitchFamily="18" charset="0"/>
              </a:rPr>
              <a:t>о намерениях обучаться в Казанском кооперативном </a:t>
            </a:r>
            <a:r>
              <a:rPr lang="ru-RU" sz="40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институте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Оплатите </a:t>
            </a:r>
            <a:r>
              <a:rPr lang="ru-RU" sz="4000" dirty="0">
                <a:solidFill>
                  <a:srgbClr val="006699"/>
                </a:solidFill>
                <a:latin typeface="Cambria" panose="02040503050406030204" pitchFamily="18" charset="0"/>
              </a:rPr>
              <a:t>5 тысяч рублей – </a:t>
            </a:r>
            <a:r>
              <a:rPr lang="ru-RU" sz="40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и мы «забронируем» за тобой место для поступления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rgbClr val="006699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4000" i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А </a:t>
            </a:r>
            <a:r>
              <a:rPr lang="ru-RU" sz="4000" i="1" dirty="0">
                <a:solidFill>
                  <a:srgbClr val="006699"/>
                </a:solidFill>
                <a:latin typeface="Cambria" panose="02040503050406030204" pitchFamily="18" charset="0"/>
              </a:rPr>
              <a:t>эта сумма 5000 рублей </a:t>
            </a:r>
            <a:r>
              <a:rPr lang="ru-RU" sz="4000" i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спишется </a:t>
            </a:r>
            <a:r>
              <a:rPr lang="ru-RU" sz="4000" i="1" dirty="0">
                <a:solidFill>
                  <a:srgbClr val="006699"/>
                </a:solidFill>
                <a:latin typeface="Cambria" panose="02040503050406030204" pitchFamily="18" charset="0"/>
              </a:rPr>
              <a:t>в дальнейшем из годовой платы за обучение.</a:t>
            </a:r>
            <a:endParaRPr lang="ru-RU" sz="4000" i="1" dirty="0" smtClean="0">
              <a:solidFill>
                <a:srgbClr val="006699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0399" y="1333500"/>
            <a:ext cx="135497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Вы можете поступить в Казанский кооперативный институт уже сегодня, для этого нужно:</a:t>
            </a:r>
            <a:endParaRPr lang="ru-RU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28800" y="1465570"/>
            <a:ext cx="1066800" cy="10109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33600" y="1352371"/>
            <a:ext cx="4940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1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7260142"/>
              </p:ext>
            </p:extLst>
          </p:nvPr>
        </p:nvGraphicFramePr>
        <p:xfrm>
          <a:off x="2438400" y="1448972"/>
          <a:ext cx="12649200" cy="8516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8824"/>
                <a:gridCol w="6482242"/>
                <a:gridCol w="2478134"/>
              </a:tblGrid>
              <a:tr h="2813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семестровая оплата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платежа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предварительный платеж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5 дней после заключения договора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25.08.2020г.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25.04.2021г.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оплата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платежа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5 дней после заключения договора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25.12.2020г.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25.01.2021г.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третий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25.02.2021г.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четвертый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25.03.2021г.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пятый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25.04.2021г.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шестой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25.05.2021г.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седьмой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25.06.2021г.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восьмой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25.07.2021г.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девятый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25.08.2021г.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годовая оплата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платежа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5 дней после заключения договора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25.08.2020г.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первый курс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2647" y="342900"/>
            <a:ext cx="2573383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11247"/>
            <a:ext cx="982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 ПРИ ВЫБОРЕ ПОМЕСЯЧНОЙ, СЕМЕСТРОВОЙ И ЕЖЕГОДНОЙ ФОРМ ОПЛАТЫ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884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 rot="10800000" flipV="1">
            <a:off x="763678" y="800100"/>
            <a:ext cx="16687800" cy="8485414"/>
          </a:xfrm>
          <a:prstGeom prst="round2SameRect">
            <a:avLst>
              <a:gd name="adj1" fmla="val 4655"/>
              <a:gd name="adj2" fmla="val 46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Приглашаем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зарегистрироваться в Личном кабинете абитуриента Казанского кооперативного института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(прямая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abiturientruc.ru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в Личном кабинете вам откроется доступ к информации об олимпиадах и конкурсах, к базе знаний для подготовки к ЕГЭ/ОГЭ, подборка полезных материалов для поступления в вуз, информация об образовательных программах, а также контрольные даты приема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документов.</a:t>
            </a:r>
          </a:p>
          <a:p>
            <a:pPr algn="ctr"/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 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-марафоне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абитуриента #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ККИРУКмойвыбор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тебе поступить в Казанский кооперативный институт!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мая в течение 8 недель мы будем выкладывать в нашем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креативные задания, которые участники марафона будут выполнять, а также активно знакомиться с нашим институтом, преподавателями, студентами, и, конечно, друг с другом. В эти дни нам так не хватает живого общения – присоединяйся, и ты обретешь новых друзей!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-марафона в июне будут выбраны 15 победителей, которые получат скидки на первый год обучения в размере 10, 20, 30%!</a:t>
            </a:r>
          </a:p>
          <a:p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913017"/>
            <a:ext cx="1354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Участвуй в мероприятиях нашего института!</a:t>
            </a:r>
            <a:endParaRPr lang="ru-RU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26430" y="913017"/>
            <a:ext cx="1066800" cy="10109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22861" y="794824"/>
            <a:ext cx="4940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14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 rot="10800000" flipV="1">
            <a:off x="781263" y="939394"/>
            <a:ext cx="16687800" cy="8485414"/>
          </a:xfrm>
          <a:prstGeom prst="round2SameRect">
            <a:avLst>
              <a:gd name="adj1" fmla="val 4655"/>
              <a:gd name="adj2" fmla="val 46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кооперативный институт приглашает принять участие </a:t>
            </a:r>
            <a:endParaRPr lang="ru-RU" sz="4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Олимпиаде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"Теория и практика кооперации" </a:t>
            </a:r>
            <a:endParaRPr lang="ru-RU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3 курса организаций СПО Центросоюза РФ. Олимпиада состоится 15 мая в 17-18.00. </a:t>
            </a:r>
            <a:endParaRPr lang="ru-RU" sz="4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принимаются до 14 мая 2020 г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Центра дополнительного профессионального образования –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Николаевна Царева +7(987)263-71-72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913017"/>
            <a:ext cx="1354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Участвуй в мероприятиях нашего института!</a:t>
            </a:r>
            <a:endParaRPr lang="ru-RU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26430" y="913017"/>
            <a:ext cx="1066800" cy="10109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22861" y="794824"/>
            <a:ext cx="4940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68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 rot="10800000" flipV="1">
            <a:off x="867508" y="877848"/>
            <a:ext cx="16687800" cy="8485414"/>
          </a:xfrm>
          <a:prstGeom prst="round2SameRect">
            <a:avLst>
              <a:gd name="adj1" fmla="val 4655"/>
              <a:gd name="adj2" fmla="val 46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913017"/>
            <a:ext cx="1354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Вступайте в официальные группы Института:</a:t>
            </a:r>
            <a:endParaRPr lang="ru-RU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26430" y="913017"/>
            <a:ext cx="1066800" cy="10109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22861" y="794824"/>
            <a:ext cx="4940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C9B0~1.KKI\AppData\Local\Temp\7zOC4A2F1E7\PHOTO-2020-05-06-16-06-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57" b="21713"/>
          <a:stretch/>
        </p:blipFill>
        <p:spPr bwMode="auto">
          <a:xfrm>
            <a:off x="6934200" y="1923947"/>
            <a:ext cx="4188533" cy="59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9B0~1.KKI\AppData\Local\Temp\7zOC4A26BC8\PHOTO-2020-05-06-16-06-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95" b="23248"/>
          <a:stretch/>
        </p:blipFill>
        <p:spPr bwMode="auto">
          <a:xfrm>
            <a:off x="12420600" y="1854313"/>
            <a:ext cx="3886200" cy="591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9B0~1.KKI\AppData\Local\Temp\7zOC4AB8FD9\PHOTO-2020-05-06-16-06-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89" t="26538" r="1789" b="9701"/>
          <a:stretch/>
        </p:blipFill>
        <p:spPr bwMode="auto">
          <a:xfrm>
            <a:off x="2026430" y="1923947"/>
            <a:ext cx="4181265" cy="57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2864" y="7827105"/>
            <a:ext cx="5396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5"/>
              </a:rPr>
              <a:t>http://</a:t>
            </a:r>
            <a:r>
              <a:rPr lang="en-US" sz="3200" dirty="0" smtClean="0">
                <a:hlinkClick r:id="rId5"/>
              </a:rPr>
              <a:t>facebook.com/kazan.ruc</a:t>
            </a:r>
            <a:endParaRPr lang="ru-RU" sz="3200" dirty="0" smtClean="0"/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7851333"/>
            <a:ext cx="4296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6"/>
              </a:rPr>
              <a:t>https://</a:t>
            </a:r>
            <a:r>
              <a:rPr lang="en-US" sz="3200" dirty="0" smtClean="0">
                <a:hlinkClick r:id="rId6"/>
              </a:rPr>
              <a:t>vk.com/kazanruc</a:t>
            </a:r>
            <a:endParaRPr lang="ru-RU" sz="3200" dirty="0" smtClean="0"/>
          </a:p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811000" y="7794282"/>
            <a:ext cx="56221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7"/>
              </a:rPr>
              <a:t>http://</a:t>
            </a:r>
            <a:r>
              <a:rPr lang="en-US" sz="3200" dirty="0" smtClean="0">
                <a:hlinkClick r:id="rId7"/>
              </a:rPr>
              <a:t>instagram.com/ruc_kazan</a:t>
            </a:r>
            <a:endParaRPr lang="ru-RU" sz="32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6465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8960" y="244931"/>
            <a:ext cx="2784869" cy="1187457"/>
          </a:xfrm>
          <a:prstGeom prst="rect">
            <a:avLst/>
          </a:prstGeom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8420100"/>
            <a:ext cx="18288000" cy="1866900"/>
          </a:xfrm>
          <a:prstGeom prst="round2Same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80257" y="3009900"/>
            <a:ext cx="15448573" cy="573405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100" dirty="0" smtClean="0">
                <a:solidFill>
                  <a:srgbClr val="275A90"/>
                </a:solidFill>
                <a:latin typeface="Cambria" panose="02040503050406030204" pitchFamily="18" charset="0"/>
              </a:rPr>
              <a:t>Контакты горячей линии: </a:t>
            </a:r>
            <a:br>
              <a:rPr lang="ru-RU" sz="5100" dirty="0" smtClean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4200" dirty="0" smtClean="0">
                <a:solidFill>
                  <a:srgbClr val="275A90"/>
                </a:solidFill>
                <a:latin typeface="Cambria" panose="02040503050406030204" pitchFamily="18" charset="0"/>
              </a:rPr>
              <a:t>ПРИЕМНОЙ КОМИССИИ </a:t>
            </a:r>
            <a:r>
              <a:rPr lang="ru-RU" sz="5100" dirty="0" smtClean="0">
                <a:solidFill>
                  <a:srgbClr val="275A90"/>
                </a:solidFill>
                <a:latin typeface="Cambria" panose="02040503050406030204" pitchFamily="18" charset="0"/>
              </a:rPr>
              <a:t/>
            </a:r>
            <a:br>
              <a:rPr lang="ru-RU" sz="5100" dirty="0" smtClean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5100" b="1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+</a:t>
            </a:r>
            <a:r>
              <a:rPr lang="ru-RU" sz="6700" b="1" dirty="0">
                <a:solidFill>
                  <a:srgbClr val="275A90"/>
                </a:solidFill>
                <a:latin typeface="Cambria" panose="02040503050406030204" pitchFamily="18" charset="0"/>
              </a:rPr>
              <a:t>7 (987) 297-92-97 </a:t>
            </a:r>
          </a:p>
          <a:p>
            <a:endParaRPr lang="ru-RU" sz="5100" b="1" dirty="0">
              <a:solidFill>
                <a:srgbClr val="275A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ru-RU" sz="6700" b="1" dirty="0">
                <a:solidFill>
                  <a:srgbClr val="275A90"/>
                </a:solidFill>
                <a:latin typeface="Cambria" panose="02040503050406030204" pitchFamily="18" charset="0"/>
              </a:rPr>
              <a:t>Специалисты приемной комиссии ответят на все вопросы по приему в наш институт!</a:t>
            </a:r>
          </a:p>
          <a:p>
            <a:endParaRPr lang="ru-RU" sz="4600" b="1" dirty="0" smtClean="0">
              <a:solidFill>
                <a:srgbClr val="275A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ru-RU" sz="4600" b="1" dirty="0">
              <a:solidFill>
                <a:srgbClr val="275A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ru-RU" sz="5000" b="1" dirty="0">
              <a:solidFill>
                <a:srgbClr val="275A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ru-RU" sz="5000" b="1" dirty="0" smtClean="0">
              <a:solidFill>
                <a:srgbClr val="275A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ru-RU" sz="7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ВАШ  </a:t>
            </a:r>
            <a:r>
              <a:rPr lang="ru-RU" sz="7000" b="1" dirty="0">
                <a:solidFill>
                  <a:srgbClr val="FF0000"/>
                </a:solidFill>
                <a:latin typeface="Cambria" panose="02040503050406030204" pitchFamily="18" charset="0"/>
              </a:rPr>
              <a:t>индивидуальный куратор – заведующий кафедрой «Экономика и </a:t>
            </a:r>
            <a:r>
              <a:rPr lang="ru-RU" sz="7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инноватика</a:t>
            </a:r>
            <a:r>
              <a:rPr lang="ru-RU" sz="7000" b="1" dirty="0">
                <a:solidFill>
                  <a:srgbClr val="FF0000"/>
                </a:solidFill>
                <a:latin typeface="Cambria" panose="02040503050406030204" pitchFamily="18" charset="0"/>
              </a:rPr>
              <a:t>» Шамсутдинова Марина </a:t>
            </a:r>
            <a:r>
              <a:rPr lang="ru-RU" sz="70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Райхановна</a:t>
            </a:r>
            <a:endParaRPr lang="ru-RU" sz="7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ru-RU" sz="6700" b="1" dirty="0">
                <a:solidFill>
                  <a:srgbClr val="275A90"/>
                </a:solidFill>
                <a:latin typeface="Cambria" panose="02040503050406030204" pitchFamily="18" charset="0"/>
              </a:rPr>
              <a:t>+7(987)234-47-81</a:t>
            </a:r>
          </a:p>
          <a:p>
            <a:r>
              <a:rPr lang="en-US" sz="5900" b="1" dirty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sz="59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5900" b="1" dirty="0">
                <a:solidFill>
                  <a:srgbClr val="FF0000"/>
                </a:solidFill>
                <a:latin typeface="Cambria" panose="02040503050406030204" pitchFamily="18" charset="0"/>
              </a:rPr>
              <a:t>kazan@ruc.su</a:t>
            </a:r>
            <a:r>
              <a:rPr lang="ru-RU" sz="4700" b="1" dirty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47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sz="2800" b="1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sz="2800" b="1" dirty="0">
              <a:solidFill>
                <a:srgbClr val="275A9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39914"/>
            <a:ext cx="6349023" cy="269693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965"/>
          <a:stretch/>
        </p:blipFill>
        <p:spPr>
          <a:xfrm>
            <a:off x="14554200" y="495300"/>
            <a:ext cx="3383368" cy="1445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424"/>
          <a:stretch/>
        </p:blipFill>
        <p:spPr>
          <a:xfrm>
            <a:off x="150860" y="306477"/>
            <a:ext cx="3125740" cy="20940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7649" y="865183"/>
            <a:ext cx="11404011" cy="8376892"/>
            <a:chOff x="-589867" y="-655677"/>
            <a:chExt cx="15095268" cy="11169186"/>
          </a:xfrm>
        </p:grpSpPr>
        <p:sp>
          <p:nvSpPr>
            <p:cNvPr id="3" name="TextBox 3"/>
            <p:cNvSpPr txBox="1"/>
            <p:nvPr/>
          </p:nvSpPr>
          <p:spPr>
            <a:xfrm>
              <a:off x="33867" y="-655677"/>
              <a:ext cx="14471534" cy="1147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13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589867" y="1846524"/>
              <a:ext cx="14800178" cy="86669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72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Алсу Набиева</a:t>
              </a:r>
            </a:p>
            <a:p>
              <a:pPr>
                <a:lnSpc>
                  <a:spcPct val="120000"/>
                </a:lnSpc>
              </a:pPr>
              <a:r>
                <a:rPr lang="ru-RU" sz="40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Ректор Казанского кооперативного института Российского университета кооперации, депутат Государственного Совета Республики Татарстан</a:t>
              </a:r>
            </a:p>
            <a:p>
              <a:pPr>
                <a:lnSpc>
                  <a:spcPct val="120000"/>
                </a:lnSpc>
              </a:pPr>
              <a:r>
                <a:rPr lang="ru-RU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моб.: +7</a:t>
              </a:r>
              <a:r>
                <a:rPr lang="en-US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 </a:t>
              </a:r>
              <a:r>
                <a:rPr lang="ru-RU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927</a:t>
              </a:r>
              <a:r>
                <a:rPr lang="en-US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 </a:t>
              </a:r>
              <a:r>
                <a:rPr lang="ru-RU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410</a:t>
              </a:r>
              <a:r>
                <a:rPr lang="en-US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 </a:t>
              </a:r>
              <a:r>
                <a:rPr lang="ru-RU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00</a:t>
              </a:r>
              <a:r>
                <a:rPr lang="en-US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 </a:t>
              </a:r>
              <a:r>
                <a:rPr lang="ru-RU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90</a:t>
              </a:r>
            </a:p>
            <a:p>
              <a:pPr>
                <a:lnSpc>
                  <a:spcPct val="120000"/>
                </a:lnSpc>
              </a:pPr>
              <a:r>
                <a:rPr lang="en-US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email: alsunab@mail.ru</a:t>
              </a:r>
            </a:p>
            <a:p>
              <a:pPr>
                <a:lnSpc>
                  <a:spcPct val="120000"/>
                </a:lnSpc>
              </a:pPr>
              <a:r>
                <a:rPr lang="en-US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facebook.com/</a:t>
              </a:r>
              <a:r>
                <a:rPr lang="en-US" sz="4400" b="1" dirty="0" err="1">
                  <a:solidFill>
                    <a:srgbClr val="006699"/>
                  </a:solidFill>
                  <a:latin typeface="Cambria" panose="02040503050406030204" pitchFamily="18" charset="0"/>
                </a:rPr>
                <a:t>alsunab</a:t>
              </a:r>
              <a:r>
                <a:rPr lang="en-US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 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7269422" y="-1"/>
            <a:ext cx="1246758" cy="10287001"/>
          </a:xfrm>
          <a:prstGeom prst="rect">
            <a:avLst/>
          </a:prstGeom>
          <a:solidFill>
            <a:srgbClr val="275A90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93320" y="701894"/>
            <a:ext cx="2784869" cy="11874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 t="6870"/>
          <a:stretch>
            <a:fillRect/>
          </a:stretch>
        </p:blipFill>
        <p:spPr>
          <a:xfrm>
            <a:off x="11146928" y="0"/>
            <a:ext cx="7369672" cy="10287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320" y="133837"/>
            <a:ext cx="2570480" cy="2570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A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1143000" y="3238500"/>
            <a:ext cx="16154400" cy="6553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1143000" y="481632"/>
            <a:ext cx="16383000" cy="226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n-US" sz="4000" b="1" spc="60" dirty="0" smtClean="0">
                <a:solidFill>
                  <a:schemeClr val="bg1"/>
                </a:solidFill>
                <a:latin typeface="Cambria" panose="02040503050406030204" pitchFamily="18" charset="0"/>
              </a:rPr>
              <a:t>Казанский кооперативный институт - крупнейший филиал </a:t>
            </a:r>
          </a:p>
          <a:p>
            <a:pPr algn="ctr">
              <a:lnSpc>
                <a:spcPts val="5940"/>
              </a:lnSpc>
            </a:pPr>
            <a:r>
              <a:rPr lang="en-US" sz="4000" b="1" spc="60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Российского университета кооперации</a:t>
            </a:r>
            <a:r>
              <a:rPr lang="ru-RU" sz="4000" b="1" spc="60" dirty="0" smtClean="0">
                <a:solidFill>
                  <a:schemeClr val="bg1"/>
                </a:solidFill>
                <a:latin typeface="Cambria" panose="02040503050406030204" pitchFamily="18" charset="0"/>
              </a:rPr>
              <a:t>. </a:t>
            </a:r>
          </a:p>
          <a:p>
            <a:pPr algn="ctr">
              <a:lnSpc>
                <a:spcPts val="5940"/>
              </a:lnSpc>
            </a:pPr>
            <a:r>
              <a:rPr lang="ru-RU" sz="4000" b="1" spc="60" dirty="0" smtClean="0">
                <a:solidFill>
                  <a:schemeClr val="bg1"/>
                </a:solidFill>
                <a:latin typeface="Cambria" panose="02040503050406030204" pitchFamily="18" charset="0"/>
              </a:rPr>
              <a:t>№1 по контингенту обучающихся</a:t>
            </a:r>
            <a:endParaRPr lang="en-US" sz="4000" b="1" spc="6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3824941"/>
            <a:ext cx="7739063" cy="55430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4025933"/>
            <a:ext cx="4777250" cy="277694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345880"/>
              </p:ext>
            </p:extLst>
          </p:nvPr>
        </p:nvGraphicFramePr>
        <p:xfrm>
          <a:off x="1524000" y="7289895"/>
          <a:ext cx="7607300" cy="1762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4998">
                  <a:extLst>
                    <a:ext uri="{9D8B030D-6E8A-4147-A177-3AD203B41FA5}">
                      <a16:colId xmlns="" xmlns:a16="http://schemas.microsoft.com/office/drawing/2014/main" val="279111856"/>
                    </a:ext>
                  </a:extLst>
                </a:gridCol>
                <a:gridCol w="1272302">
                  <a:extLst>
                    <a:ext uri="{9D8B030D-6E8A-4147-A177-3AD203B41FA5}">
                      <a16:colId xmlns="" xmlns:a16="http://schemas.microsoft.com/office/drawing/2014/main" val="2564294886"/>
                    </a:ext>
                  </a:extLst>
                </a:gridCol>
              </a:tblGrid>
              <a:tr h="44074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</a:rPr>
                        <a:t>Казань, города Республики Татарстан </a:t>
                      </a:r>
                      <a:endParaRPr lang="ru-RU" sz="2000" b="1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</a:rPr>
                        <a:t>55%</a:t>
                      </a:r>
                      <a:endParaRPr lang="ru-RU" sz="2000" b="1" i="0" u="none" strike="noStrike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9655328"/>
                  </a:ext>
                </a:extLst>
              </a:tr>
              <a:tr h="44074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</a:rPr>
                        <a:t>Муниципальные районы Республики Татарстан</a:t>
                      </a:r>
                      <a:endParaRPr lang="ru-RU" sz="2000" b="1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</a:rPr>
                        <a:t>31%</a:t>
                      </a:r>
                      <a:endParaRPr lang="ru-RU" sz="2000" b="1" i="0" u="none" strike="noStrike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8208121"/>
                  </a:ext>
                </a:extLst>
              </a:tr>
              <a:tr h="44074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</a:rPr>
                        <a:t>Регионы Российской Федерации</a:t>
                      </a:r>
                      <a:endParaRPr lang="ru-RU" sz="2000" b="1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</a:rPr>
                        <a:t>9%</a:t>
                      </a:r>
                      <a:endParaRPr lang="ru-RU" sz="2000" b="1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18616305"/>
                  </a:ext>
                </a:extLst>
              </a:tr>
              <a:tr h="44074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</a:rPr>
                        <a:t>Иностранные студенты </a:t>
                      </a:r>
                      <a:endParaRPr lang="ru-RU" sz="2000" b="1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</a:rPr>
                        <a:t>5%</a:t>
                      </a:r>
                      <a:endParaRPr lang="ru-RU" sz="2000" b="1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674350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8087" y="-207278"/>
            <a:ext cx="18518905" cy="10494277"/>
          </a:xfrm>
          <a:prstGeom prst="rect">
            <a:avLst/>
          </a:prstGeom>
          <a:solidFill>
            <a:srgbClr val="275A90"/>
          </a:solidFill>
        </p:spPr>
      </p:sp>
      <p:sp>
        <p:nvSpPr>
          <p:cNvPr id="3" name="TextBox 3"/>
          <p:cNvSpPr txBox="1"/>
          <p:nvPr/>
        </p:nvSpPr>
        <p:spPr>
          <a:xfrm>
            <a:off x="381001" y="1087214"/>
            <a:ext cx="17754600" cy="3141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0"/>
              </a:lnSpc>
            </a:pPr>
            <a:r>
              <a:rPr lang="en-US" sz="4400" b="1" spc="380" dirty="0">
                <a:solidFill>
                  <a:srgbClr val="F3F7FA"/>
                </a:solidFill>
                <a:latin typeface="Cambria" panose="02040503050406030204" pitchFamily="18" charset="0"/>
              </a:rPr>
              <a:t>В </a:t>
            </a:r>
            <a:r>
              <a:rPr lang="en-US" sz="4400" b="1" spc="120" dirty="0">
                <a:solidFill>
                  <a:srgbClr val="F3F7FA"/>
                </a:solidFill>
                <a:latin typeface="Cambria" panose="02040503050406030204" pitchFamily="18" charset="0"/>
              </a:rPr>
              <a:t>ККИ</a:t>
            </a:r>
            <a:r>
              <a:rPr lang="en-US" sz="4400" b="1" spc="380" dirty="0">
                <a:solidFill>
                  <a:srgbClr val="F3F7FA"/>
                </a:solidFill>
                <a:latin typeface="Cambria" panose="02040503050406030204" pitchFamily="18" charset="0"/>
              </a:rPr>
              <a:t> РУК </a:t>
            </a:r>
          </a:p>
          <a:p>
            <a:pPr algn="ctr">
              <a:lnSpc>
                <a:spcPts val="4940"/>
              </a:lnSpc>
            </a:pPr>
            <a:r>
              <a:rPr lang="en-US" sz="4400" b="1" spc="380" dirty="0">
                <a:solidFill>
                  <a:srgbClr val="F3F7FA"/>
                </a:solidFill>
                <a:latin typeface="Cambria" panose="02040503050406030204" pitchFamily="18" charset="0"/>
              </a:rPr>
              <a:t>ОСУЩЕСТВЛЯЕТСЯ </a:t>
            </a:r>
            <a:r>
              <a:rPr lang="ru-RU" sz="4400" b="1" spc="380" dirty="0" smtClean="0">
                <a:solidFill>
                  <a:srgbClr val="F3F7FA"/>
                </a:solidFill>
                <a:latin typeface="Cambria" panose="02040503050406030204" pitchFamily="18" charset="0"/>
              </a:rPr>
              <a:t>ЗАОЧНОЕ </a:t>
            </a:r>
            <a:r>
              <a:rPr lang="en-US" sz="4400" b="1" spc="380" dirty="0" smtClean="0">
                <a:solidFill>
                  <a:srgbClr val="F3F7FA"/>
                </a:solidFill>
                <a:latin typeface="Cambria" panose="02040503050406030204" pitchFamily="18" charset="0"/>
              </a:rPr>
              <a:t>ОБУЧЕНИЕ</a:t>
            </a:r>
            <a:endParaRPr lang="en-US" sz="4400" b="1" spc="380" dirty="0">
              <a:solidFill>
                <a:srgbClr val="F3F7FA"/>
              </a:solidFill>
              <a:latin typeface="Cambria" panose="02040503050406030204" pitchFamily="18" charset="0"/>
            </a:endParaRPr>
          </a:p>
          <a:p>
            <a:pPr algn="ctr">
              <a:lnSpc>
                <a:spcPts val="4940"/>
              </a:lnSpc>
            </a:pPr>
            <a:r>
              <a:rPr lang="en-US" sz="4400" b="1" spc="38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С ПРИМЕНЕНИЕМ ДИСТАНЦИОННЫХ </a:t>
            </a:r>
            <a:endParaRPr lang="ru-RU" sz="4400" b="1" spc="38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ts val="4940"/>
              </a:lnSpc>
            </a:pPr>
            <a:r>
              <a:rPr lang="en-US" sz="4400" b="1" spc="38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ОБРАЗОВАТЕЛЬНЫХ </a:t>
            </a:r>
            <a:r>
              <a:rPr lang="en-US" sz="4400" b="1" spc="38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ТЕХНОЛОГИЙ </a:t>
            </a:r>
          </a:p>
          <a:p>
            <a:pPr algn="ctr">
              <a:lnSpc>
                <a:spcPts val="4940"/>
              </a:lnSpc>
            </a:pPr>
            <a:r>
              <a:rPr lang="en-US" sz="4400" b="1" spc="380" dirty="0">
                <a:solidFill>
                  <a:srgbClr val="F3F7FA"/>
                </a:solidFill>
                <a:latin typeface="Cambria" panose="02040503050406030204" pitchFamily="18" charset="0"/>
              </a:rPr>
              <a:t>ПО 8 НАПРАВЛЕНИЯМ ВЫСШЕГО </a:t>
            </a:r>
            <a:r>
              <a:rPr lang="en-US" sz="4400" b="1" spc="380" dirty="0" smtClean="0">
                <a:solidFill>
                  <a:srgbClr val="F3F7FA"/>
                </a:solidFill>
                <a:latin typeface="Cambria" panose="02040503050406030204" pitchFamily="18" charset="0"/>
              </a:rPr>
              <a:t>ОБРАЗОВАНИЯ</a:t>
            </a:r>
            <a:endParaRPr lang="en-US" sz="4400" b="1" spc="380" dirty="0">
              <a:solidFill>
                <a:srgbClr val="F3F7FA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533400" y="4991099"/>
            <a:ext cx="17472776" cy="4952998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1" y="7620"/>
            <a:ext cx="2573383" cy="1097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0075" y="4991099"/>
            <a:ext cx="16764000" cy="772519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271463" indent="-271463">
              <a:lnSpc>
                <a:spcPct val="100000"/>
              </a:lnSpc>
            </a:pP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      Экономика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>, </a:t>
            </a:r>
            <a:r>
              <a:rPr lang="ru-RU" sz="2000" b="1" i="1" dirty="0">
                <a:solidFill>
                  <a:srgbClr val="275A90"/>
                </a:solidFill>
                <a:latin typeface="Cambria" panose="02040503050406030204" pitchFamily="18" charset="0"/>
              </a:rPr>
              <a:t>профили:</a:t>
            </a:r>
            <a:r>
              <a:rPr lang="ru-RU" sz="2400" b="1" dirty="0">
                <a:solidFill>
                  <a:srgbClr val="275A90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  <a:t>- Бухгалтерский учет, анализ и аудит;</a:t>
            </a:r>
            <a:b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  <a:t>- Финансы и кредит.</a:t>
            </a:r>
          </a:p>
          <a:p>
            <a:pPr marL="271463" indent="-271463">
              <a:lnSpc>
                <a:spcPct val="100000"/>
              </a:lnSpc>
            </a:pPr>
            <a:endParaRPr lang="ru-RU" sz="2000" b="1" i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      Менеджмент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>, </a:t>
            </a:r>
            <a:r>
              <a:rPr lang="ru-RU" sz="2000" b="1" i="1" dirty="0">
                <a:solidFill>
                  <a:srgbClr val="275A90"/>
                </a:solidFill>
                <a:latin typeface="Cambria" panose="02040503050406030204" pitchFamily="18" charset="0"/>
              </a:rPr>
              <a:t>профиль: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/>
            </a:r>
            <a:b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  <a:t>- Управление проектами.</a:t>
            </a: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     Бизнес 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>информатика, </a:t>
            </a:r>
            <a:r>
              <a:rPr lang="ru-RU" sz="2000" b="1" i="1" dirty="0">
                <a:solidFill>
                  <a:srgbClr val="275A90"/>
                </a:solidFill>
                <a:latin typeface="Cambria" panose="02040503050406030204" pitchFamily="18" charset="0"/>
              </a:rPr>
              <a:t>профиль: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/>
            </a:r>
            <a:b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  <a:t>- Электронный бизнес.</a:t>
            </a: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Туризм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>, </a:t>
            </a:r>
            <a:r>
              <a:rPr lang="ru-RU" sz="2000" b="1" i="1" dirty="0">
                <a:solidFill>
                  <a:srgbClr val="275A90"/>
                </a:solidFill>
                <a:latin typeface="Cambria" panose="02040503050406030204" pitchFamily="18" charset="0"/>
              </a:rPr>
              <a:t>профиль: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/>
            </a:r>
            <a:b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  <a:t>- Организация туристской деятельности.</a:t>
            </a:r>
          </a:p>
          <a:p>
            <a:pPr marL="271463" indent="-271463">
              <a:lnSpc>
                <a:spcPct val="100000"/>
              </a:lnSpc>
            </a:pPr>
            <a:endParaRPr lang="ru-RU" sz="28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Сервис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>, </a:t>
            </a:r>
            <a:r>
              <a:rPr lang="ru-RU" sz="2000" b="1" i="1" dirty="0">
                <a:solidFill>
                  <a:srgbClr val="275A90"/>
                </a:solidFill>
                <a:latin typeface="Cambria" panose="02040503050406030204" pitchFamily="18" charset="0"/>
              </a:rPr>
              <a:t>профиль: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/>
            </a:r>
            <a:b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b="1" i="1" dirty="0">
                <a:solidFill>
                  <a:srgbClr val="275A90"/>
                </a:solidFill>
                <a:latin typeface="Cambria" panose="02040503050406030204" pitchFamily="18" charset="0"/>
              </a:rPr>
              <a:t>-</a:t>
            </a:r>
            <a: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  <a:t> Сервис транспортных средств.</a:t>
            </a:r>
          </a:p>
          <a:p>
            <a:pPr marL="271463" indent="-271463">
              <a:lnSpc>
                <a:spcPct val="100000"/>
              </a:lnSpc>
            </a:pPr>
            <a:endParaRPr lang="ru-RU" sz="2000" b="1" i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  Таможенное 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>дело, </a:t>
            </a:r>
            <a:r>
              <a:rPr lang="ru-RU" sz="2000" b="1" dirty="0">
                <a:solidFill>
                  <a:srgbClr val="275A90"/>
                </a:solidFill>
                <a:latin typeface="Cambria" panose="02040503050406030204" pitchFamily="18" charset="0"/>
              </a:rPr>
              <a:t>профиль: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/>
            </a:r>
            <a:b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b="1" i="1" dirty="0">
                <a:solidFill>
                  <a:srgbClr val="275A90"/>
                </a:solidFill>
                <a:latin typeface="Cambria" panose="02040503050406030204" pitchFamily="18" charset="0"/>
              </a:rPr>
              <a:t>- </a:t>
            </a:r>
            <a: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  <a:t>Правоохранительная деятельность и информационные технологии в таможенном деле.</a:t>
            </a: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    Технология 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>продукции и </a:t>
            </a: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>общественного питания, </a:t>
            </a:r>
            <a:r>
              <a:rPr lang="ru-RU" sz="2000" b="1" i="1" dirty="0">
                <a:solidFill>
                  <a:srgbClr val="275A90"/>
                </a:solidFill>
                <a:latin typeface="Cambria" panose="02040503050406030204" pitchFamily="18" charset="0"/>
              </a:rPr>
              <a:t>профиль: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/>
            </a:r>
            <a:b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  <a:t>- Организация производства и обслуживания в индустрии питания.</a:t>
            </a: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   Товароведение, </a:t>
            </a:r>
            <a:r>
              <a:rPr lang="ru-RU" sz="2000" b="1" i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профиль:</a:t>
            </a:r>
            <a:br>
              <a:rPr lang="ru-RU" sz="2000" b="1" i="1" dirty="0" smtClean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i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- Экспертиза качества и безопасности товаров.</a:t>
            </a:r>
            <a:endParaRPr lang="ru-RU" sz="2000" i="1" dirty="0">
              <a:solidFill>
                <a:srgbClr val="275A9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Рисунок 7" descr="галочка скачать бесплатно - Галочка Компьютерные иконки клип-ар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358" y="5129651"/>
            <a:ext cx="412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галочка скачать бесплатно - Галочка Компьютерные иконки клип-ар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39860"/>
            <a:ext cx="412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галочка скачать бесплатно - Галочка Компьютерные иконки клип-ар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358" y="6362700"/>
            <a:ext cx="412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галочка скачать бесплатно - Галочка Компьютерные иконки клип-ар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358" y="7467598"/>
            <a:ext cx="412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галочка скачать бесплатно - Галочка Компьютерные иконки клип-ар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7252" y="6172200"/>
            <a:ext cx="412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галочка скачать бесплатно - Галочка Компьютерные иконки клип-ар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3479" y="7253652"/>
            <a:ext cx="412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галочка скачать бесплатно - Галочка Компьютерные иконки клип-ар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4164" y="5104079"/>
            <a:ext cx="412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галочка скачать бесплатно - Галочка Компьютерные иконки клип-ар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3334" y="7277098"/>
            <a:ext cx="41275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620"/>
            <a:ext cx="18620991" cy="10587583"/>
          </a:xfrm>
          <a:prstGeom prst="rect">
            <a:avLst/>
          </a:prstGeom>
          <a:solidFill>
            <a:srgbClr val="275A90"/>
          </a:solidFill>
        </p:spPr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614440" y="1776671"/>
            <a:ext cx="17472776" cy="7172907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799" y="7620"/>
            <a:ext cx="2573383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5626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120" dirty="0">
                <a:solidFill>
                  <a:srgbClr val="F3F7FA"/>
                </a:solidFill>
                <a:latin typeface="Cambria" panose="02040503050406030204" pitchFamily="18" charset="0"/>
              </a:rPr>
              <a:t>Как будет организован процесс </a:t>
            </a:r>
            <a:r>
              <a:rPr lang="ru-RU" sz="4400" b="1" spc="120" dirty="0" smtClean="0">
                <a:solidFill>
                  <a:srgbClr val="F3F7FA"/>
                </a:solidFill>
                <a:latin typeface="Cambria" panose="02040503050406030204" pitchFamily="18" charset="0"/>
              </a:rPr>
              <a:t>обучения?</a:t>
            </a:r>
            <a:endParaRPr lang="ru-RU" sz="4400" b="1" spc="120" dirty="0">
              <a:solidFill>
                <a:srgbClr val="F3F7FA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66900"/>
            <a:ext cx="1722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1. После выхода приказа о зачислении  на каждого студента формируется </a:t>
            </a:r>
            <a:r>
              <a:rPr lang="ru-RU" sz="2800" b="1" dirty="0" smtClean="0">
                <a:solidFill>
                  <a:srgbClr val="C00000"/>
                </a:solidFill>
              </a:rPr>
              <a:t>ЛИЧНЫЙ КАБИНЕТ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</a:rPr>
              <a:t>специальносм</a:t>
            </a:r>
            <a:r>
              <a:rPr lang="ru-RU" sz="2800" b="1" dirty="0" smtClean="0">
                <a:solidFill>
                  <a:srgbClr val="002060"/>
                </a:solidFill>
              </a:rPr>
              <a:t> портале </a:t>
            </a:r>
            <a:r>
              <a:rPr lang="ru-RU" sz="2800" b="1" dirty="0">
                <a:solidFill>
                  <a:srgbClr val="002060"/>
                </a:solidFill>
              </a:rPr>
              <a:t>дистанционного </a:t>
            </a:r>
            <a:r>
              <a:rPr lang="ru-RU" sz="2800" b="1" dirty="0" smtClean="0">
                <a:solidFill>
                  <a:srgbClr val="002060"/>
                </a:solidFill>
              </a:rPr>
              <a:t>обучения </a:t>
            </a:r>
            <a:r>
              <a:rPr lang="en-US" sz="2800" b="1" dirty="0">
                <a:solidFill>
                  <a:srgbClr val="C00000"/>
                </a:solidFill>
              </a:rPr>
              <a:t>http://</a:t>
            </a:r>
            <a:r>
              <a:rPr lang="en-US" sz="2800" b="1" dirty="0" smtClean="0">
                <a:solidFill>
                  <a:srgbClr val="C00000"/>
                </a:solidFill>
              </a:rPr>
              <a:t>elearn.rucoop.ru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0" t="9253" r="1435" b="8139"/>
          <a:stretch/>
        </p:blipFill>
        <p:spPr bwMode="auto">
          <a:xfrm>
            <a:off x="609600" y="3111782"/>
            <a:ext cx="4773594" cy="2615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5800" y="6362700"/>
            <a:ext cx="17112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2. За студентом закрепляется </a:t>
            </a:r>
            <a:r>
              <a:rPr lang="ru-RU" sz="2800" b="1" dirty="0" smtClean="0">
                <a:solidFill>
                  <a:srgbClr val="C00000"/>
                </a:solidFill>
              </a:rPr>
              <a:t>КУРАТОР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>
                <a:solidFill>
                  <a:srgbClr val="002060"/>
                </a:solidFill>
              </a:rPr>
              <a:t>который будет сопровождать  на протяжении всего учебного процесса, оказывая методическую, информационную, организационную поддержку</a:t>
            </a:r>
            <a:r>
              <a:rPr lang="ru-RU" sz="2800" b="1" dirty="0" smtClean="0">
                <a:solidFill>
                  <a:srgbClr val="002060"/>
                </a:solidFill>
              </a:rPr>
              <a:t>. Именно от него студент первым получит информацию по доступу в личный кабинет на свой  </a:t>
            </a:r>
            <a:r>
              <a:rPr lang="en-US" sz="2800" b="1" dirty="0" smtClean="0">
                <a:solidFill>
                  <a:srgbClr val="002060"/>
                </a:solidFill>
              </a:rPr>
              <a:t>e-mail.</a:t>
            </a:r>
            <a:r>
              <a:rPr lang="ru-RU" sz="2800" b="1" dirty="0" smtClean="0">
                <a:solidFill>
                  <a:srgbClr val="002060"/>
                </a:solidFill>
              </a:rPr>
              <a:t> Куратор проводит первое организационное собрание.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AutoShape 12" descr="blob:https://web.whatsapp.com/1e9f70d9-e83a-4cf9-ba30-d1251cf7e8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 descr="C:\Users\admin\Downloads\WhatsApp Image 2020-05-06 at 14.52.48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96"/>
          <a:stretch/>
        </p:blipFill>
        <p:spPr bwMode="auto">
          <a:xfrm>
            <a:off x="5410200" y="3109448"/>
            <a:ext cx="4267199" cy="261796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5" descr="blob:https://web.whatsapp.com/0ab7734e-073d-4492-b131-3b783c823aa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7" descr="blob:https://web.whatsapp.com/0ab7734e-073d-4492-b131-3b783c823aa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0" name="Picture 18" descr="C:\Users\admin\Downloads\WhatsApp Image 2020-05-06 at 15.08.4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109449"/>
            <a:ext cx="4343400" cy="261796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admin\Downloads\WhatsApp Image 2020-05-06 at 15.08.4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8968" y="3109448"/>
            <a:ext cx="3774232" cy="261797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74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620"/>
            <a:ext cx="18620991" cy="10587583"/>
          </a:xfrm>
          <a:prstGeom prst="rect">
            <a:avLst/>
          </a:prstGeom>
          <a:solidFill>
            <a:srgbClr val="275A90"/>
          </a:solidFill>
        </p:spPr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483812" y="1447799"/>
            <a:ext cx="17804188" cy="769620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799" y="7620"/>
            <a:ext cx="2573383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5626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120" dirty="0">
                <a:solidFill>
                  <a:srgbClr val="F3F7FA"/>
                </a:solidFill>
                <a:latin typeface="Cambria" panose="02040503050406030204" pitchFamily="18" charset="0"/>
              </a:rPr>
              <a:t>Как будет организован процесс </a:t>
            </a:r>
            <a:r>
              <a:rPr lang="ru-RU" sz="4400" b="1" spc="120" dirty="0" smtClean="0">
                <a:solidFill>
                  <a:srgbClr val="F3F7FA"/>
                </a:solidFill>
                <a:latin typeface="Cambria" panose="02040503050406030204" pitchFamily="18" charset="0"/>
              </a:rPr>
              <a:t>обучения?</a:t>
            </a:r>
            <a:endParaRPr lang="ru-RU" sz="4400" b="1" spc="120" dirty="0">
              <a:solidFill>
                <a:srgbClr val="F3F7FA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714500"/>
            <a:ext cx="1722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3. В </a:t>
            </a:r>
            <a:r>
              <a:rPr lang="ru-RU" sz="2800" b="1" dirty="0" smtClean="0">
                <a:solidFill>
                  <a:srgbClr val="C00000"/>
                </a:solidFill>
              </a:rPr>
              <a:t>ЛИЧНОМ КАБИНЕТЕ </a:t>
            </a:r>
            <a:r>
              <a:rPr lang="ru-RU" sz="2800" b="1" dirty="0" smtClean="0">
                <a:solidFill>
                  <a:srgbClr val="002060"/>
                </a:solidFill>
              </a:rPr>
              <a:t>студента размещена вся необходимая информация по  учебному процессу: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73" t="8784" r="8263" b="6027"/>
          <a:stretch/>
        </p:blipFill>
        <p:spPr bwMode="auto">
          <a:xfrm>
            <a:off x="1295400" y="2324100"/>
            <a:ext cx="3553408" cy="270301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0673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Доступ к электронным библиотекам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15" t="8784" r="16725" b="16231"/>
          <a:stretch/>
        </p:blipFill>
        <p:spPr bwMode="auto">
          <a:xfrm>
            <a:off x="5470776" y="2247900"/>
            <a:ext cx="4054224" cy="275855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60812" y="50673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Доступ к изучаемым в текущем семестре учебным дисциплинам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74" t="27627" r="26615" b="12925"/>
          <a:stretch/>
        </p:blipFill>
        <p:spPr bwMode="auto">
          <a:xfrm>
            <a:off x="13868400" y="2171700"/>
            <a:ext cx="3708222" cy="285505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335000" y="51551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Лабораторные работы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90" t="46899" r="45529" b="6679"/>
          <a:stretch/>
        </p:blipFill>
        <p:spPr bwMode="auto">
          <a:xfrm>
            <a:off x="9906036" y="2247900"/>
            <a:ext cx="3619500" cy="282987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296400" y="51435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Лекционные курсы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" t="13786" r="23157" b="8227"/>
          <a:stretch/>
        </p:blipFill>
        <p:spPr bwMode="auto">
          <a:xfrm>
            <a:off x="1668199" y="5713631"/>
            <a:ext cx="4716272" cy="2799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97746" y="861433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Портфолио обучающегося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50" r="63117" b="41311"/>
          <a:stretch/>
        </p:blipFill>
        <p:spPr bwMode="auto">
          <a:xfrm>
            <a:off x="7010400" y="5692873"/>
            <a:ext cx="4032765" cy="2805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715000" y="8524786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Электронный журнал: результаты промежуточной аттестации студентов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1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02" t="10831" r="25108" b="30630"/>
          <a:stretch/>
        </p:blipFill>
        <p:spPr bwMode="auto">
          <a:xfrm>
            <a:off x="12289411" y="5592116"/>
            <a:ext cx="3919977" cy="288510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600434" y="85079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Графики учебного процесса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3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620"/>
            <a:ext cx="18620991" cy="10587583"/>
          </a:xfrm>
          <a:prstGeom prst="rect">
            <a:avLst/>
          </a:prstGeom>
          <a:solidFill>
            <a:srgbClr val="275A90"/>
          </a:solidFill>
        </p:spPr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574107" y="1860688"/>
            <a:ext cx="17472776" cy="7172907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799" y="7620"/>
            <a:ext cx="2573383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5626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120" dirty="0">
                <a:solidFill>
                  <a:srgbClr val="F3F7FA"/>
                </a:solidFill>
                <a:latin typeface="Cambria" panose="02040503050406030204" pitchFamily="18" charset="0"/>
              </a:rPr>
              <a:t>Как будет организован процесс </a:t>
            </a:r>
            <a:r>
              <a:rPr lang="ru-RU" sz="4400" b="1" spc="120" dirty="0" smtClean="0">
                <a:solidFill>
                  <a:srgbClr val="F3F7FA"/>
                </a:solidFill>
                <a:latin typeface="Cambria" panose="02040503050406030204" pitchFamily="18" charset="0"/>
              </a:rPr>
              <a:t>обучения?</a:t>
            </a:r>
            <a:endParaRPr lang="ru-RU" sz="4400" b="1" spc="120" dirty="0">
              <a:solidFill>
                <a:srgbClr val="F3F7FA"/>
              </a:solidFill>
              <a:latin typeface="Cambria" panose="02040503050406030204" pitchFamily="18" charset="0"/>
            </a:endParaRPr>
          </a:p>
        </p:txBody>
      </p:sp>
      <p:pic>
        <p:nvPicPr>
          <p:cNvPr id="1037" name="Picture 13" descr="https://www.clipartmax.com/png/full/153-1532279_computer-icons-calendar-clip-art-delete-schedule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4792"/>
            <a:ext cx="2476500" cy="30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15000" y="2131864"/>
            <a:ext cx="1181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00"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4. Обучение студентов организованно в соответствии с </a:t>
            </a:r>
            <a:r>
              <a:rPr lang="ru-RU" sz="2800" b="1" i="1" dirty="0" smtClean="0">
                <a:solidFill>
                  <a:srgbClr val="002060"/>
                </a:solidFill>
              </a:rPr>
              <a:t>графиком учебного процесса</a:t>
            </a:r>
            <a:r>
              <a:rPr lang="ru-RU" sz="2800" b="1" dirty="0" smtClean="0">
                <a:solidFill>
                  <a:srgbClr val="002060"/>
                </a:solidFill>
              </a:rPr>
              <a:t>, размещенным в личном кабинете студента. </a:t>
            </a:r>
          </a:p>
          <a:p>
            <a:pPr indent="635000"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В зависимости от курса согласно графику предусмотрено все  виды работ, а именно:</a:t>
            </a:r>
          </a:p>
          <a:p>
            <a:pPr marL="457200" indent="43815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ru-RU" sz="2800" b="1" dirty="0" smtClean="0">
                <a:solidFill>
                  <a:srgbClr val="002060"/>
                </a:solidFill>
              </a:rPr>
              <a:t>Теоретическое обучение</a:t>
            </a:r>
          </a:p>
          <a:p>
            <a:pPr marL="457200" indent="43815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ru-RU" sz="2800" b="1" dirty="0" smtClean="0">
                <a:solidFill>
                  <a:srgbClr val="002060"/>
                </a:solidFill>
              </a:rPr>
              <a:t>Зачетно - экзаменационная сессия </a:t>
            </a:r>
          </a:p>
          <a:p>
            <a:pPr marL="457200" indent="43815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ru-RU" sz="2800" b="1" dirty="0" smtClean="0">
                <a:solidFill>
                  <a:srgbClr val="002060"/>
                </a:solidFill>
              </a:rPr>
              <a:t>Практика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pPr marL="457200" indent="43815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ru-RU" sz="2800" b="1" dirty="0" smtClean="0">
                <a:solidFill>
                  <a:srgbClr val="002060"/>
                </a:solidFill>
              </a:rPr>
              <a:t>Государственная итоговая аттестация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02" t="10831" r="25108" b="30630"/>
          <a:stretch/>
        </p:blipFill>
        <p:spPr bwMode="auto">
          <a:xfrm>
            <a:off x="918193" y="5156073"/>
            <a:ext cx="3919977" cy="288510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05" t="10831" r="1092" b="15466"/>
          <a:stretch/>
        </p:blipFill>
        <p:spPr bwMode="auto">
          <a:xfrm>
            <a:off x="3475653" y="2084290"/>
            <a:ext cx="1686012" cy="283964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13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620"/>
            <a:ext cx="18620991" cy="10587583"/>
          </a:xfrm>
          <a:prstGeom prst="rect">
            <a:avLst/>
          </a:prstGeom>
          <a:solidFill>
            <a:srgbClr val="275A90"/>
          </a:solidFill>
        </p:spPr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990600" y="1873911"/>
            <a:ext cx="17472776" cy="7172907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799" y="7620"/>
            <a:ext cx="2573383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5626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120" dirty="0">
                <a:solidFill>
                  <a:srgbClr val="F3F7FA"/>
                </a:solidFill>
                <a:latin typeface="Cambria" panose="02040503050406030204" pitchFamily="18" charset="0"/>
              </a:rPr>
              <a:t>Как будет организован процесс </a:t>
            </a:r>
            <a:r>
              <a:rPr lang="ru-RU" sz="4400" b="1" spc="120" dirty="0" smtClean="0">
                <a:solidFill>
                  <a:srgbClr val="F3F7FA"/>
                </a:solidFill>
                <a:latin typeface="Cambria" panose="02040503050406030204" pitchFamily="18" charset="0"/>
              </a:rPr>
              <a:t>обучения?</a:t>
            </a:r>
            <a:endParaRPr lang="ru-RU" sz="4400" b="1" spc="120" dirty="0">
              <a:solidFill>
                <a:srgbClr val="F3F7FA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5150772"/>
              </p:ext>
            </p:extLst>
          </p:nvPr>
        </p:nvGraphicFramePr>
        <p:xfrm>
          <a:off x="1454213" y="2024767"/>
          <a:ext cx="6622987" cy="2966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2987"/>
              </a:tblGrid>
              <a:tr h="69950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ТЕОРЕТИЧЕСКОЕ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</a:rPr>
                        <a:t> ОБУЧЕНИЕ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1215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Лекционные</a:t>
                      </a:r>
                      <a:r>
                        <a:rPr lang="ru-RU" b="1" baseline="0" dirty="0" smtClean="0"/>
                        <a:t>, практические занятия </a:t>
                      </a:r>
                      <a:endParaRPr lang="ru-RU" b="1" dirty="0"/>
                    </a:p>
                  </a:txBody>
                  <a:tcPr/>
                </a:tc>
              </a:tr>
              <a:tr h="41215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Самостоятельная</a:t>
                      </a:r>
                      <a:r>
                        <a:rPr lang="ru-RU" b="1" baseline="0" dirty="0" smtClean="0"/>
                        <a:t> работы студентов</a:t>
                      </a:r>
                      <a:endParaRPr lang="ru-RU" b="1" dirty="0"/>
                    </a:p>
                  </a:txBody>
                  <a:tcPr/>
                </a:tc>
              </a:tr>
              <a:tr h="7212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Формат: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в режиме </a:t>
                      </a:r>
                      <a:r>
                        <a:rPr lang="ru-RU" b="1" i="1" baseline="0" dirty="0" err="1" smtClean="0">
                          <a:solidFill>
                            <a:srgbClr val="002060"/>
                          </a:solidFill>
                        </a:rPr>
                        <a:t>оффлайн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на портале ДО в личных кабинетах</a:t>
                      </a:r>
                      <a:r>
                        <a:rPr lang="en-US" b="1" i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в формате </a:t>
                      </a:r>
                      <a:r>
                        <a:rPr lang="ru-RU" b="1" i="1" baseline="0" dirty="0" err="1" smtClean="0">
                          <a:solidFill>
                            <a:srgbClr val="002060"/>
                          </a:solidFill>
                        </a:rPr>
                        <a:t>видеолекций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b="1" i="1" baseline="0" dirty="0" err="1" smtClean="0">
                          <a:solidFill>
                            <a:srgbClr val="002060"/>
                          </a:solidFill>
                        </a:rPr>
                        <a:t>видеопрактикумов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1265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Продолжительность: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два месяца до начала </a:t>
                      </a:r>
                      <a:r>
                        <a:rPr lang="ru-RU" b="1" i="1" baseline="0" dirty="0" err="1" smtClean="0">
                          <a:solidFill>
                            <a:srgbClr val="002060"/>
                          </a:solidFill>
                        </a:rPr>
                        <a:t>зачетно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-экзаменационной сессии согласно графикам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2222" r="42831" b="6326"/>
          <a:stretch/>
        </p:blipFill>
        <p:spPr bwMode="auto">
          <a:xfrm>
            <a:off x="1440698" y="5219700"/>
            <a:ext cx="3762337" cy="3410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39" t="42361" r="50961" b="30147"/>
          <a:stretch/>
        </p:blipFill>
        <p:spPr bwMode="auto">
          <a:xfrm>
            <a:off x="5356252" y="5219700"/>
            <a:ext cx="2720948" cy="1625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69" t="22364" r="50731" b="52197"/>
          <a:stretch/>
        </p:blipFill>
        <p:spPr bwMode="auto">
          <a:xfrm>
            <a:off x="5356252" y="7015331"/>
            <a:ext cx="2720948" cy="154425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6664063"/>
              </p:ext>
            </p:extLst>
          </p:nvPr>
        </p:nvGraphicFramePr>
        <p:xfrm>
          <a:off x="10745948" y="2017681"/>
          <a:ext cx="6699187" cy="297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187"/>
              </a:tblGrid>
              <a:tr h="5384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ЗАЧЕТНО-ЭКЗАМЕНАЦИОННАЯ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СЕССИЯ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5138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Зачеты,</a:t>
                      </a:r>
                      <a:r>
                        <a:rPr lang="ru-RU" b="1" baseline="0" dirty="0" smtClean="0"/>
                        <a:t> экзамены</a:t>
                      </a:r>
                      <a:endParaRPr lang="ru-RU" b="1" dirty="0"/>
                    </a:p>
                  </a:txBody>
                  <a:tcPr/>
                </a:tc>
              </a:tr>
              <a:tr h="35138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Защита курсовых работ</a:t>
                      </a:r>
                      <a:endParaRPr lang="ru-RU" b="1" dirty="0"/>
                    </a:p>
                  </a:txBody>
                  <a:tcPr/>
                </a:tc>
              </a:tr>
              <a:tr h="11419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Формат: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в режиме </a:t>
                      </a:r>
                      <a:r>
                        <a:rPr lang="ru-RU" b="1" i="1" baseline="0" dirty="0" err="1" smtClean="0">
                          <a:solidFill>
                            <a:srgbClr val="002060"/>
                          </a:solidFill>
                        </a:rPr>
                        <a:t>оффлайн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 в тестовой форме на портале ДО; </a:t>
                      </a:r>
                    </a:p>
                    <a:p>
                      <a:pPr algn="ctr"/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Защита курсовых работ – в формате онлайн в </a:t>
                      </a:r>
                      <a:endParaRPr lang="en-US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b="1" i="1" dirty="0" smtClean="0">
                          <a:solidFill>
                            <a:srgbClr val="002060"/>
                          </a:solidFill>
                        </a:rPr>
                        <a:t>Google Meet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399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Продолжительность: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 25 дней 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585" r="55163" b="26436"/>
          <a:stretch/>
        </p:blipFill>
        <p:spPr bwMode="auto">
          <a:xfrm>
            <a:off x="10835679" y="7091531"/>
            <a:ext cx="3240154" cy="186196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6" b="6154"/>
          <a:stretch/>
        </p:blipFill>
        <p:spPr bwMode="auto">
          <a:xfrm>
            <a:off x="10828681" y="5126190"/>
            <a:ext cx="3247152" cy="1861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7" descr="C:\Users\admin\Downloads\IMG_477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622"/>
          <a:stretch/>
        </p:blipFill>
        <p:spPr bwMode="auto">
          <a:xfrm>
            <a:off x="14580637" y="5103883"/>
            <a:ext cx="2864498" cy="182107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gatlabs.com/wp-content/uploads/2019/11/GoogleHangoutsMeetInterworking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24"/>
          <a:stretch/>
        </p:blipFill>
        <p:spPr bwMode="auto">
          <a:xfrm>
            <a:off x="14546425" y="7091529"/>
            <a:ext cx="3055775" cy="170956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cdn1.vectorstock.com/i/1000x1000/63/85/man-doing-job-or-working-at-desk-with-computer-vector-2055638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1" t="13132" r="2972" b="16301"/>
          <a:stretch/>
        </p:blipFill>
        <p:spPr bwMode="auto">
          <a:xfrm>
            <a:off x="8266809" y="2628900"/>
            <a:ext cx="2261319" cy="19812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01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620"/>
            <a:ext cx="18620991" cy="10587583"/>
          </a:xfrm>
          <a:prstGeom prst="rect">
            <a:avLst/>
          </a:prstGeom>
          <a:solidFill>
            <a:srgbClr val="275A90"/>
          </a:solidFill>
        </p:spPr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815224" y="1638300"/>
            <a:ext cx="17472776" cy="7401507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799" y="7620"/>
            <a:ext cx="2573383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52682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120" dirty="0">
                <a:solidFill>
                  <a:srgbClr val="F3F7FA"/>
                </a:solidFill>
                <a:latin typeface="Cambria" panose="02040503050406030204" pitchFamily="18" charset="0"/>
              </a:rPr>
              <a:t>Как будет организован процесс </a:t>
            </a:r>
            <a:r>
              <a:rPr lang="ru-RU" sz="4400" b="1" spc="120" dirty="0" smtClean="0">
                <a:solidFill>
                  <a:srgbClr val="F3F7FA"/>
                </a:solidFill>
                <a:latin typeface="Cambria" panose="02040503050406030204" pitchFamily="18" charset="0"/>
              </a:rPr>
              <a:t>обучения?</a:t>
            </a:r>
            <a:endParaRPr lang="ru-RU" sz="4400" b="1" spc="120" dirty="0">
              <a:solidFill>
                <a:srgbClr val="F3F7FA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9217093"/>
              </p:ext>
            </p:extLst>
          </p:nvPr>
        </p:nvGraphicFramePr>
        <p:xfrm>
          <a:off x="990600" y="1714500"/>
          <a:ext cx="7003987" cy="3575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3987"/>
              </a:tblGrid>
              <a:tr h="6747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ПРАКТИКА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253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Формат: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sz="18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месту нахождения студентов согласно договорам о прохождении практик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53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Назначается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приказом руководитель практики, который работает со студентом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5306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Продолжительность: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по графику учебного процесса в зависимости от вида практики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5306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Форма</a:t>
                      </a: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</a:rPr>
                        <a:t> отчетности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: дневник, отчет о прохождении практики на бумажном носителе отправляется почтой куратору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5696109"/>
              </p:ext>
            </p:extLst>
          </p:nvPr>
        </p:nvGraphicFramePr>
        <p:xfrm>
          <a:off x="9144000" y="1696464"/>
          <a:ext cx="8153400" cy="35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65355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ГОСУДАРСТВЕННАЯ 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</a:rPr>
                        <a:t> ИТОГОВАЯ АТТЕСТАЦИЯ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8368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Формат: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sz="18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защита выпускной квалификационной работы в очном формате в Казанском кооперативном институте (г. Казань)</a:t>
                      </a:r>
                      <a:endParaRPr lang="ru-RU" sz="1800" b="1" i="1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69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Назначается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приказом ректора руководитель выпускной квалификационной работы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3194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Продолжительность ГИА: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в общей сложности - 4 недели, студент приезжает только на защиту по расписанию и на подписание документов  на 1 день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02562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Форма</a:t>
                      </a: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</a:rPr>
                        <a:t> отчетности: 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выпускная квалификационная работа с сопроводительными документами студент привозит с собой на защиту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s://pp.userapi.com/c845124/v845124481/272f0/C0ipK2GvYY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511" y="5422855"/>
            <a:ext cx="2111829" cy="299724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kazan.ruc.su/upload/iblock/4ba/4ba9f661efb2ed4f0e3b8efd2e7405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55" t="7713"/>
          <a:stretch/>
        </p:blipFill>
        <p:spPr bwMode="auto">
          <a:xfrm>
            <a:off x="15163800" y="5313784"/>
            <a:ext cx="1979110" cy="299584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blob:https://web.whatsapp.com/1193e79f-1412-4619-86e7-4ee74b95030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C:\Users\admin\Downloads\WhatsApp Image 2020-05-06 at 16.22.06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4" t="1807" r="2384" b="13299"/>
          <a:stretch/>
        </p:blipFill>
        <p:spPr bwMode="auto">
          <a:xfrm>
            <a:off x="1025941" y="5394090"/>
            <a:ext cx="2039547" cy="302601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dmin\Downloads\WhatsApp Image 2020-05-06 at 16.25.10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090"/>
          <a:stretch/>
        </p:blipFill>
        <p:spPr bwMode="auto">
          <a:xfrm>
            <a:off x="5591095" y="5432964"/>
            <a:ext cx="2403492" cy="298713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8420100"/>
            <a:ext cx="160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Таким образом, студент приезжает в Казанский кооперативный институт только на защиту ВКР</a:t>
            </a:r>
          </a:p>
        </p:txBody>
      </p:sp>
      <p:pic>
        <p:nvPicPr>
          <p:cNvPr id="4107" name="Picture 11" descr="C:\Users\admin\Downloads\WhatsApp Image 2020-05-06 at 16.37.07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82" t="8974" r="25051" b="2044"/>
          <a:stretch/>
        </p:blipFill>
        <p:spPr bwMode="auto">
          <a:xfrm>
            <a:off x="9383522" y="5372100"/>
            <a:ext cx="2275078" cy="29718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s://kazan.ruc.su/upload/iblock/ebe/ebea267a9a0d2e3cfa6ece30a4e5bbe2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99" t="8619" r="9230"/>
          <a:stretch/>
        </p:blipFill>
        <p:spPr bwMode="auto">
          <a:xfrm>
            <a:off x="11963400" y="5823080"/>
            <a:ext cx="2892490" cy="173824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65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1008</Words>
  <Application>Microsoft Office PowerPoint</Application>
  <PresentationFormat>Произвольный</PresentationFormat>
  <Paragraphs>262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Blogger Bold</vt:lpstr>
      <vt:lpstr>Cooper Hewitt Bold</vt:lpstr>
      <vt:lpstr>Cambria</vt:lpstr>
      <vt:lpstr>Wingdings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Networking Business Presentation</dc:title>
  <dc:creator>admin</dc:creator>
  <cp:lastModifiedBy>Praktica109</cp:lastModifiedBy>
  <cp:revision>45</cp:revision>
  <dcterms:created xsi:type="dcterms:W3CDTF">2006-08-16T00:00:00Z</dcterms:created>
  <dcterms:modified xsi:type="dcterms:W3CDTF">2020-09-18T01:30:14Z</dcterms:modified>
  <dc:identifier>DAD6vdBSh0E</dc:identifier>
</cp:coreProperties>
</file>